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3" r:id="rId3"/>
    <p:sldId id="287" r:id="rId4"/>
    <p:sldId id="288" r:id="rId5"/>
    <p:sldId id="284" r:id="rId6"/>
    <p:sldId id="258" r:id="rId7"/>
    <p:sldId id="257" r:id="rId8"/>
    <p:sldId id="282" r:id="rId9"/>
    <p:sldId id="286" r:id="rId10"/>
    <p:sldId id="280" r:id="rId11"/>
    <p:sldId id="281" r:id="rId12"/>
    <p:sldId id="285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38C37-2532-5DF8-13E7-ECE70CAB38AF}" v="474" dt="2026-03-13T20:12:11.126"/>
    <p1510:client id="{B7010416-8330-197F-C83C-733178853B19}" v="364" dt="2026-03-15T12:42:52.662"/>
    <p1510:client id="{D151CAB5-EF99-5095-4BDE-AF7DF04EE1DB}" v="88" dt="2026-03-13T21:47:32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67195-F139-46C5-B0B9-2EABBDEA4C54}" type="datetimeFigureOut">
              <a:t>3/15/2026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56235-899E-46AF-B72B-5297786F507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254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56235-899E-46AF-B72B-5297786F507D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33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4F2DAB-91E0-0B99-DB06-4B0D8F6B87D4}"/>
              </a:ext>
            </a:extLst>
          </p:cNvPr>
          <p:cNvSpPr txBox="1"/>
          <p:nvPr/>
        </p:nvSpPr>
        <p:spPr>
          <a:xfrm>
            <a:off x="2749638" y="2818148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Accessibility</a:t>
            </a:r>
            <a:r>
              <a:rPr lang="en-GB" sz="4000" b="1" dirty="0">
                <a:latin typeface="Arial"/>
                <a:cs typeface="Arial"/>
              </a:rPr>
              <a:t> Design Challenge</a:t>
            </a:r>
            <a:endParaRPr lang="en-GB" dirty="0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0E2492DA-DDDE-81A5-14A6-94E2C27B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60" b="8654"/>
          <a:stretch>
            <a:fillRect/>
          </a:stretch>
        </p:blipFill>
        <p:spPr>
          <a:xfrm>
            <a:off x="91290" y="6041397"/>
            <a:ext cx="2201265" cy="71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E3D8-9055-A9DF-4CB1-4DE09CCCF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1CA081-2F11-D155-885D-64405A845B72}"/>
              </a:ext>
            </a:extLst>
          </p:cNvPr>
          <p:cNvSpPr txBox="1"/>
          <p:nvPr/>
        </p:nvSpPr>
        <p:spPr>
          <a:xfrm>
            <a:off x="2553840" y="5945034"/>
            <a:ext cx="1022158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Early Dyson prototype (1993)</a:t>
            </a:r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6" name="Picture 5" descr="A vacuum cleaner with a tube&#10;&#10;AI-generated content may be incorrect.">
            <a:extLst>
              <a:ext uri="{FF2B5EF4-FFF2-40B4-BE49-F238E27FC236}">
                <a16:creationId xmlns:a16="http://schemas.microsoft.com/office/drawing/2014/main" id="{BDBD3E43-FE19-7488-CECF-9BAF6F307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84" t="16042" r="6774" b="2292"/>
          <a:stretch>
            <a:fillRect/>
          </a:stretch>
        </p:blipFill>
        <p:spPr>
          <a:xfrm>
            <a:off x="4515325" y="488912"/>
            <a:ext cx="2723463" cy="519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5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son PencilVac Fluffycones logo.">
            <a:extLst>
              <a:ext uri="{FF2B5EF4-FFF2-40B4-BE49-F238E27FC236}">
                <a16:creationId xmlns:a16="http://schemas.microsoft.com/office/drawing/2014/main" id="{F1816042-0194-6515-4A61-6AAB8211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26" b="129"/>
          <a:stretch>
            <a:fillRect/>
          </a:stretch>
        </p:blipFill>
        <p:spPr>
          <a:xfrm>
            <a:off x="4540054" y="467902"/>
            <a:ext cx="3005137" cy="46008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0480BC-ADA2-1E15-19A3-E1968F7D04DE}"/>
              </a:ext>
            </a:extLst>
          </p:cNvPr>
          <p:cNvSpPr txBox="1"/>
          <p:nvPr/>
        </p:nvSpPr>
        <p:spPr>
          <a:xfrm>
            <a:off x="3278909" y="6101978"/>
            <a:ext cx="891157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Modern Dyson Design</a:t>
            </a:r>
            <a:endParaRPr lang="en-US" sz="4000" b="1">
              <a:latin typeface="Arial"/>
              <a:cs typeface="Arial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840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A7A13-BB87-B7D1-55D1-71134D513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FD3CA1EC-7D7D-233B-D259-B8453C82C73B}"/>
              </a:ext>
            </a:extLst>
          </p:cNvPr>
          <p:cNvSpPr txBox="1"/>
          <p:nvPr/>
        </p:nvSpPr>
        <p:spPr>
          <a:xfrm>
            <a:off x="574958" y="3076432"/>
            <a:ext cx="12841580" cy="70788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>
                <a:latin typeface="Arial"/>
                <a:cs typeface="Arial"/>
              </a:rPr>
              <a:t>Dyson built 5,127 prototypes before </a:t>
            </a:r>
            <a:r>
              <a:rPr lang="en-GB" sz="4000" b="1" dirty="0">
                <a:latin typeface="Arial"/>
                <a:cs typeface="Arial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97338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0598A-6033-801E-FD26-C81AF9F17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ssibility definition | Uxcel">
            <a:extLst>
              <a:ext uri="{FF2B5EF4-FFF2-40B4-BE49-F238E27FC236}">
                <a16:creationId xmlns:a16="http://schemas.microsoft.com/office/drawing/2014/main" id="{0763FD28-EAC6-28B5-545E-BB290100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0"/>
            <a:ext cx="11247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60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ccessible Dearne Valley - Discover Dearne">
            <a:extLst>
              <a:ext uri="{FF2B5EF4-FFF2-40B4-BE49-F238E27FC236}">
                <a16:creationId xmlns:a16="http://schemas.microsoft.com/office/drawing/2014/main" id="{7AD7181F-1DE4-9B8D-D69B-461F912A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79" b="3608"/>
          <a:stretch>
            <a:fillRect/>
          </a:stretch>
        </p:blipFill>
        <p:spPr>
          <a:xfrm>
            <a:off x="2773237" y="1993930"/>
            <a:ext cx="6155159" cy="287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DB4CB-1C54-3DC8-2920-C326EC9E1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d lift door and temporary stairlift in action to platforms 13 and 14 at Manchester Piccadilly">
            <a:extLst>
              <a:ext uri="{FF2B5EF4-FFF2-40B4-BE49-F238E27FC236}">
                <a16:creationId xmlns:a16="http://schemas.microsoft.com/office/drawing/2014/main" id="{9172BBBB-81B9-2B83-825F-D706441B2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369" y="1714405"/>
            <a:ext cx="6809715" cy="383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F6586921-5788-D7AB-6BCE-AD219E41BCD0}"/>
              </a:ext>
            </a:extLst>
          </p:cNvPr>
          <p:cNvSpPr txBox="1"/>
          <p:nvPr/>
        </p:nvSpPr>
        <p:spPr>
          <a:xfrm>
            <a:off x="393201" y="2156212"/>
            <a:ext cx="11404572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>
                <a:latin typeface="Arial"/>
                <a:cs typeface="Arial"/>
              </a:rPr>
              <a:t>Design something that improves </a:t>
            </a:r>
            <a:r>
              <a:rPr lang="en-GB" sz="3200" b="1">
                <a:latin typeface="Arial"/>
                <a:cs typeface="Arial"/>
              </a:rPr>
              <a:t>accessibility</a:t>
            </a:r>
            <a:endParaRPr lang="en-US" sz="3200" b="1"/>
          </a:p>
          <a:p>
            <a:pPr algn="ctr"/>
            <a:endParaRPr lang="en-GB" sz="3200" dirty="0">
              <a:latin typeface="Arial"/>
              <a:cs typeface="Arial"/>
            </a:endParaRPr>
          </a:p>
          <a:p>
            <a:pPr algn="ctr"/>
            <a:r>
              <a:rPr lang="en-GB" sz="3200">
                <a:latin typeface="Arial"/>
                <a:cs typeface="Arial"/>
              </a:rPr>
              <a:t>for a user with a disability</a:t>
            </a:r>
            <a:endParaRPr lang="en-GB" sz="32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852EB8-FD59-D1F9-F854-326B97115984}"/>
              </a:ext>
            </a:extLst>
          </p:cNvPr>
          <p:cNvSpPr txBox="1"/>
          <p:nvPr/>
        </p:nvSpPr>
        <p:spPr>
          <a:xfrm>
            <a:off x="501461" y="3028470"/>
            <a:ext cx="13413968" cy="8002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latin typeface="Arial"/>
                <a:cs typeface="Arial"/>
              </a:rPr>
              <a:t>Problem &gt; Research &gt; Ideas &gt; Prototype &gt; Test &gt; Improve &gt; Share</a:t>
            </a:r>
            <a:endParaRPr lang="en-GB" sz="2800" b="1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2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411C6C-2C9B-846B-3499-69B973FE4C11}"/>
              </a:ext>
            </a:extLst>
          </p:cNvPr>
          <p:cNvSpPr txBox="1"/>
          <p:nvPr/>
        </p:nvSpPr>
        <p:spPr>
          <a:xfrm>
            <a:off x="3827017" y="396752"/>
            <a:ext cx="836414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>
                <a:latin typeface="Arial"/>
                <a:cs typeface="Arial"/>
              </a:rPr>
              <a:t>Example prototype</a:t>
            </a:r>
            <a:endParaRPr lang="en-GB">
              <a:latin typeface="Arial"/>
              <a:cs typeface="Arial"/>
            </a:endParaRPr>
          </a:p>
          <a:p>
            <a:pPr algn="ctr"/>
            <a:endParaRPr lang="en-GB"/>
          </a:p>
        </p:txBody>
      </p:sp>
      <p:pic>
        <p:nvPicPr>
          <p:cNvPr id="2" name="Picture 1" descr="A smart watch and candy in a cardboard box&#10;&#10;AI-generated content may be incorrect.">
            <a:extLst>
              <a:ext uri="{FF2B5EF4-FFF2-40B4-BE49-F238E27FC236}">
                <a16:creationId xmlns:a16="http://schemas.microsoft.com/office/drawing/2014/main" id="{5D3DF4CA-4F16-77DE-35EC-F595DBAE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922" r="-211" b="15224"/>
          <a:stretch>
            <a:fillRect/>
          </a:stretch>
        </p:blipFill>
        <p:spPr>
          <a:xfrm>
            <a:off x="3958525" y="1575661"/>
            <a:ext cx="4281586" cy="48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5">
            <a:extLst>
              <a:ext uri="{FF2B5EF4-FFF2-40B4-BE49-F238E27FC236}">
                <a16:creationId xmlns:a16="http://schemas.microsoft.com/office/drawing/2014/main" id="{29814061-2E80-2EB8-746F-6A98A3E78468}"/>
              </a:ext>
            </a:extLst>
          </p:cNvPr>
          <p:cNvSpPr txBox="1"/>
          <p:nvPr/>
        </p:nvSpPr>
        <p:spPr>
          <a:xfrm>
            <a:off x="2442927" y="103502"/>
            <a:ext cx="7301843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>
                <a:latin typeface="Arial"/>
                <a:cs typeface="Arial"/>
              </a:rPr>
              <a:t>Design example</a:t>
            </a:r>
            <a:endParaRPr lang="en-GB" sz="4000" b="1" dirty="0">
              <a:latin typeface="Arial"/>
              <a:cs typeface="Arial"/>
            </a:endParaRPr>
          </a:p>
          <a:p>
            <a:pPr algn="ctr"/>
            <a:endParaRPr lang="en-GB" sz="4000" b="1" dirty="0">
              <a:latin typeface="Arial"/>
              <a:cs typeface="Arial"/>
            </a:endParaRPr>
          </a:p>
        </p:txBody>
      </p:sp>
      <p:pic>
        <p:nvPicPr>
          <p:cNvPr id="2" name="Picture 1" descr="IOM3 | Schoolgirl wins national engineering award for ...">
            <a:extLst>
              <a:ext uri="{FF2B5EF4-FFF2-40B4-BE49-F238E27FC236}">
                <a16:creationId xmlns:a16="http://schemas.microsoft.com/office/drawing/2014/main" id="{4B4F0F64-64DF-5188-7DBE-AE5C03B01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097" t="24371" r="23355" b="-194"/>
          <a:stretch>
            <a:fillRect/>
          </a:stretch>
        </p:blipFill>
        <p:spPr>
          <a:xfrm>
            <a:off x="4136258" y="1052466"/>
            <a:ext cx="3924052" cy="4749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F79348-8BC8-3731-9416-A304733FBC28}"/>
              </a:ext>
            </a:extLst>
          </p:cNvPr>
          <p:cNvSpPr txBox="1"/>
          <p:nvPr/>
        </p:nvSpPr>
        <p:spPr>
          <a:xfrm>
            <a:off x="3651564" y="6046961"/>
            <a:ext cx="6096000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aseline="0">
                <a:latin typeface="Calibri"/>
              </a:rPr>
              <a:t>Year 7 pupil Millie Childs </a:t>
            </a:r>
            <a:endParaRPr lang="en-GB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12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3C94F-8BAC-7550-4E57-85A165284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438BF-4BAD-E29B-FE3D-5FA330B9B277}"/>
              </a:ext>
            </a:extLst>
          </p:cNvPr>
          <p:cNvSpPr txBox="1"/>
          <p:nvPr/>
        </p:nvSpPr>
        <p:spPr>
          <a:xfrm>
            <a:off x="717180" y="249760"/>
            <a:ext cx="11300847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Arial"/>
                <a:cs typeface="Arial"/>
              </a:rPr>
              <a:t>Working Prototype </a:t>
            </a:r>
          </a:p>
          <a:p>
            <a:pPr algn="ctr"/>
            <a:endParaRPr lang="en-GB">
              <a:latin typeface="Aptos" panose="020B0004020202020204"/>
              <a:cs typeface="Arial"/>
            </a:endParaRPr>
          </a:p>
        </p:txBody>
      </p:sp>
      <p:pic>
        <p:nvPicPr>
          <p:cNvPr id="5" name="Picture 4" descr="Easy readers - the 11 year old from Salford who's electric glasses could  help people with dyslexia | ITV News Granada">
            <a:extLst>
              <a:ext uri="{FF2B5EF4-FFF2-40B4-BE49-F238E27FC236}">
                <a16:creationId xmlns:a16="http://schemas.microsoft.com/office/drawing/2014/main" id="{DCF7BACD-8F62-F367-A545-0B1DEA40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593" y="1234744"/>
            <a:ext cx="8183059" cy="4673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11F029-3908-9969-3F76-E24E9E566C1B}"/>
              </a:ext>
            </a:extLst>
          </p:cNvPr>
          <p:cNvSpPr txBox="1"/>
          <p:nvPr/>
        </p:nvSpPr>
        <p:spPr>
          <a:xfrm>
            <a:off x="143346" y="6152584"/>
            <a:ext cx="1364055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aseline="0" dirty="0">
                <a:latin typeface="Arial"/>
              </a:rPr>
              <a:t>Glasses designed to help people with </a:t>
            </a:r>
            <a:r>
              <a:rPr lang="en-US" sz="3200" b="1">
                <a:latin typeface="Arial"/>
              </a:rPr>
              <a:t>dyslexia</a:t>
            </a:r>
            <a:r>
              <a:rPr lang="en-US" sz="3200" b="1" baseline="0" dirty="0">
                <a:latin typeface="Arial"/>
              </a:rPr>
              <a:t> read more easily</a:t>
            </a:r>
            <a:endParaRPr lang="en-GB" sz="3200" b="1"/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5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276</cp:revision>
  <dcterms:created xsi:type="dcterms:W3CDTF">2013-07-15T20:26:40Z</dcterms:created>
  <dcterms:modified xsi:type="dcterms:W3CDTF">2026-03-15T17:10:31Z</dcterms:modified>
</cp:coreProperties>
</file>