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86" r:id="rId3"/>
    <p:sldId id="285" r:id="rId4"/>
    <p:sldId id="283" r:id="rId5"/>
    <p:sldId id="284" r:id="rId6"/>
    <p:sldId id="258" r:id="rId7"/>
    <p:sldId id="257" r:id="rId8"/>
    <p:sldId id="287" r:id="rId9"/>
    <p:sldId id="288" r:id="rId10"/>
    <p:sldId id="280" r:id="rId11"/>
    <p:sldId id="281" r:id="rId12"/>
    <p:sldId id="282" r:id="rId13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E61686-CFA1-1D79-A4C1-B42A507F6F65}" v="141" dt="2026-03-15T13:13:37.929"/>
    <p1510:client id="{AD638C37-2532-5DF8-13E7-ECE70CAB38AF}" v="474" dt="2026-03-13T20:12:11.126"/>
    <p1510:client id="{BA2D2C32-BFD3-39AD-ACCB-ACB17F6B57E2}" v="33" dt="2026-03-15T11:37:52.732"/>
    <p1510:client id="{D151CAB5-EF99-5095-4BDE-AF7DF04EE1DB}" v="88" dt="2026-03-13T21:47:32.2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867195-F139-46C5-B0B9-2EABBDEA4C54}" type="datetimeFigureOut">
              <a:t>3/15/2026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856235-899E-46AF-B72B-5297786F507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254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15/03/2026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4F2DAB-91E0-0B99-DB06-4B0D8F6B87D4}"/>
              </a:ext>
            </a:extLst>
          </p:cNvPr>
          <p:cNvSpPr txBox="1"/>
          <p:nvPr/>
        </p:nvSpPr>
        <p:spPr>
          <a:xfrm>
            <a:off x="3244454" y="2940843"/>
            <a:ext cx="8364140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b="1">
                <a:latin typeface="Arial"/>
                <a:cs typeface="Arial"/>
              </a:rPr>
              <a:t>Future Design Challenge</a:t>
            </a:r>
            <a:endParaRPr lang="en-GB" dirty="0">
              <a:latin typeface="Arial"/>
              <a:cs typeface="Arial"/>
            </a:endParaRPr>
          </a:p>
          <a:p>
            <a:pPr algn="ctr"/>
            <a:endParaRPr lang="en-GB"/>
          </a:p>
        </p:txBody>
      </p:sp>
      <p:pic>
        <p:nvPicPr>
          <p:cNvPr id="3" name="Picture 2" descr="A close-up of a white background&#10;&#10;AI-generated content may be incorrect.">
            <a:extLst>
              <a:ext uri="{FF2B5EF4-FFF2-40B4-BE49-F238E27FC236}">
                <a16:creationId xmlns:a16="http://schemas.microsoft.com/office/drawing/2014/main" id="{42CDECA4-6892-070A-D3A9-43F6FA8819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137" b="926"/>
          <a:stretch>
            <a:fillRect/>
          </a:stretch>
        </p:blipFill>
        <p:spPr>
          <a:xfrm>
            <a:off x="101048" y="6046926"/>
            <a:ext cx="2140479" cy="70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22E3D8-9055-A9DF-4CB1-4DE09CCCF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1CA081-2F11-D155-885D-64405A845B72}"/>
              </a:ext>
            </a:extLst>
          </p:cNvPr>
          <p:cNvSpPr txBox="1"/>
          <p:nvPr/>
        </p:nvSpPr>
        <p:spPr>
          <a:xfrm>
            <a:off x="2553840" y="5945034"/>
            <a:ext cx="1022158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b="1">
                <a:latin typeface="Arial"/>
                <a:cs typeface="Arial"/>
              </a:rPr>
              <a:t>Early Dyson prototype (1993)</a:t>
            </a:r>
            <a:endParaRPr lang="en-GB" sz="4000" b="1" dirty="0">
              <a:latin typeface="Arial"/>
              <a:cs typeface="Arial"/>
            </a:endParaRPr>
          </a:p>
        </p:txBody>
      </p:sp>
      <p:pic>
        <p:nvPicPr>
          <p:cNvPr id="6" name="Picture 5" descr="A vacuum cleaner with a tube&#10;&#10;AI-generated content may be incorrect.">
            <a:extLst>
              <a:ext uri="{FF2B5EF4-FFF2-40B4-BE49-F238E27FC236}">
                <a16:creationId xmlns:a16="http://schemas.microsoft.com/office/drawing/2014/main" id="{BDBD3E43-FE19-7488-CECF-9BAF6F3075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6684" t="16042" r="6774" b="2292"/>
          <a:stretch>
            <a:fillRect/>
          </a:stretch>
        </p:blipFill>
        <p:spPr>
          <a:xfrm>
            <a:off x="4515325" y="488912"/>
            <a:ext cx="2723463" cy="519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51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yson PencilVac Fluffycones logo.">
            <a:extLst>
              <a:ext uri="{FF2B5EF4-FFF2-40B4-BE49-F238E27FC236}">
                <a16:creationId xmlns:a16="http://schemas.microsoft.com/office/drawing/2014/main" id="{F1816042-0194-6515-4A61-6AAB8211C7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626" b="129"/>
          <a:stretch>
            <a:fillRect/>
          </a:stretch>
        </p:blipFill>
        <p:spPr>
          <a:xfrm>
            <a:off x="4540054" y="467902"/>
            <a:ext cx="3005137" cy="46008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0480BC-ADA2-1E15-19A3-E1968F7D04DE}"/>
              </a:ext>
            </a:extLst>
          </p:cNvPr>
          <p:cNvSpPr txBox="1"/>
          <p:nvPr/>
        </p:nvSpPr>
        <p:spPr>
          <a:xfrm>
            <a:off x="3278909" y="6101978"/>
            <a:ext cx="8911572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b="1">
                <a:latin typeface="Arial"/>
                <a:cs typeface="Arial"/>
              </a:rPr>
              <a:t>Modern Dyson Design</a:t>
            </a:r>
            <a:endParaRPr lang="en-US" sz="4000" b="1">
              <a:latin typeface="Arial"/>
              <a:cs typeface="Arial"/>
            </a:endParaRP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358408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5">
            <a:extLst>
              <a:ext uri="{FF2B5EF4-FFF2-40B4-BE49-F238E27FC236}">
                <a16:creationId xmlns:a16="http://schemas.microsoft.com/office/drawing/2014/main" id="{29814061-2E80-2EB8-746F-6A98A3E78468}"/>
              </a:ext>
            </a:extLst>
          </p:cNvPr>
          <p:cNvSpPr txBox="1"/>
          <p:nvPr/>
        </p:nvSpPr>
        <p:spPr>
          <a:xfrm>
            <a:off x="1504856" y="3076432"/>
            <a:ext cx="11324038" cy="70788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>
                <a:latin typeface="Arial"/>
                <a:cs typeface="Arial"/>
              </a:rPr>
              <a:t>Dyson built 5,127 prototypes before </a:t>
            </a:r>
            <a:r>
              <a:rPr lang="en-GB" sz="4000" b="1" dirty="0">
                <a:latin typeface="Arial"/>
                <a:cs typeface="Arial"/>
              </a:rPr>
              <a:t>success</a:t>
            </a:r>
          </a:p>
        </p:txBody>
      </p:sp>
    </p:spTree>
    <p:extLst>
      <p:ext uri="{BB962C8B-B14F-4D97-AF65-F5344CB8AC3E}">
        <p14:creationId xmlns:p14="http://schemas.microsoft.com/office/powerpoint/2010/main" val="3324312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B21F60-5AB1-D0B5-DA85-B77DFA039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686" y="135610"/>
            <a:ext cx="9886628" cy="658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775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0F828-A4AD-0D20-C54C-25F691741A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 does the future of design look like? - Innovate UK Business Connect">
            <a:extLst>
              <a:ext uri="{FF2B5EF4-FFF2-40B4-BE49-F238E27FC236}">
                <a16:creationId xmlns:a16="http://schemas.microsoft.com/office/drawing/2014/main" id="{E3F9BBFB-485E-24A5-C6B5-69B5F26D2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73" y="1189984"/>
            <a:ext cx="11854910" cy="447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569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B0598A-6033-801E-FD26-C81AF9F17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Image may contain Human Person Transportation Vehicle Automobile Car Urban Town High Rise Building and City">
            <a:extLst>
              <a:ext uri="{FF2B5EF4-FFF2-40B4-BE49-F238E27FC236}">
                <a16:creationId xmlns:a16="http://schemas.microsoft.com/office/drawing/2014/main" id="{7891C0CD-2C3F-5057-76FF-50E311F59B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71" r="1" b="1"/>
          <a:stretch>
            <a:fillRect/>
          </a:stretch>
        </p:blipFill>
        <p:spPr>
          <a:xfrm>
            <a:off x="180833" y="104604"/>
            <a:ext cx="11830353" cy="665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60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F6586921-5788-D7AB-6BCE-AD219E41BCD0}"/>
              </a:ext>
            </a:extLst>
          </p:cNvPr>
          <p:cNvSpPr txBox="1"/>
          <p:nvPr/>
        </p:nvSpPr>
        <p:spPr>
          <a:xfrm>
            <a:off x="96150" y="2621161"/>
            <a:ext cx="12005131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>
                <a:latin typeface="Arial"/>
                <a:cs typeface="Arial"/>
              </a:rPr>
              <a:t>Design something that could </a:t>
            </a:r>
            <a:r>
              <a:rPr lang="en-GB" sz="3200" b="1">
                <a:latin typeface="Arial"/>
                <a:cs typeface="Arial"/>
              </a:rPr>
              <a:t>improve</a:t>
            </a:r>
            <a:r>
              <a:rPr lang="en-GB" sz="3200">
                <a:latin typeface="Arial"/>
                <a:cs typeface="Arial"/>
              </a:rPr>
              <a:t> people's lives in the </a:t>
            </a:r>
            <a:r>
              <a:rPr lang="en-GB" sz="3200" b="1">
                <a:latin typeface="Arial"/>
                <a:cs typeface="Arial"/>
              </a:rPr>
              <a:t>future</a:t>
            </a:r>
          </a:p>
        </p:txBody>
      </p:sp>
    </p:spTree>
    <p:extLst>
      <p:ext uri="{BB962C8B-B14F-4D97-AF65-F5344CB8AC3E}">
        <p14:creationId xmlns:p14="http://schemas.microsoft.com/office/powerpoint/2010/main" val="52457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852EB8-FD59-D1F9-F854-326B97115984}"/>
              </a:ext>
            </a:extLst>
          </p:cNvPr>
          <p:cNvSpPr txBox="1"/>
          <p:nvPr/>
        </p:nvSpPr>
        <p:spPr>
          <a:xfrm>
            <a:off x="501461" y="3028470"/>
            <a:ext cx="13413968" cy="80021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latin typeface="Arial"/>
                <a:cs typeface="Arial"/>
              </a:rPr>
              <a:t>Problem &gt; Research &gt; Ideas &gt; Prototype &gt; Test &gt; Improve &gt; Share</a:t>
            </a:r>
            <a:endParaRPr lang="en-GB" sz="2800" b="1">
              <a:latin typeface="Arial"/>
              <a:cs typeface="Arial"/>
            </a:endParaRPr>
          </a:p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924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A411C6C-2C9B-846B-3499-69B973FE4C11}"/>
              </a:ext>
            </a:extLst>
          </p:cNvPr>
          <p:cNvSpPr txBox="1"/>
          <p:nvPr/>
        </p:nvSpPr>
        <p:spPr>
          <a:xfrm>
            <a:off x="3930339" y="196566"/>
            <a:ext cx="5419462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b="1">
                <a:latin typeface="Arial"/>
                <a:cs typeface="Arial"/>
              </a:rPr>
              <a:t>Example prototype</a:t>
            </a:r>
            <a:endParaRPr lang="en-GB">
              <a:latin typeface="Arial"/>
              <a:cs typeface="Arial"/>
            </a:endParaRPr>
          </a:p>
          <a:p>
            <a:pPr algn="ctr"/>
            <a:endParaRPr lang="en-GB"/>
          </a:p>
        </p:txBody>
      </p:sp>
      <p:pic>
        <p:nvPicPr>
          <p:cNvPr id="3" name="Picture 2" descr="A white toy airplane with a glass roof&#10;&#10;AI-generated content may be incorrect.">
            <a:extLst>
              <a:ext uri="{FF2B5EF4-FFF2-40B4-BE49-F238E27FC236}">
                <a16:creationId xmlns:a16="http://schemas.microsoft.com/office/drawing/2014/main" id="{81FB4834-8AF2-DBEB-1385-898F8E04C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890" y="1013847"/>
            <a:ext cx="8272221" cy="551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729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40D49-5F5E-DAA3-F72F-58E2AE484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8F37116-7154-B8D6-415B-0038ECD5B02B}"/>
              </a:ext>
            </a:extLst>
          </p:cNvPr>
          <p:cNvSpPr txBox="1"/>
          <p:nvPr/>
        </p:nvSpPr>
        <p:spPr>
          <a:xfrm>
            <a:off x="3827017" y="138447"/>
            <a:ext cx="8364140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b="1">
                <a:latin typeface="Arial"/>
                <a:cs typeface="Arial"/>
              </a:rPr>
              <a:t>Example prototype</a:t>
            </a:r>
            <a:endParaRPr lang="en-GB">
              <a:latin typeface="Arial"/>
              <a:cs typeface="Arial"/>
            </a:endParaRPr>
          </a:p>
          <a:p>
            <a:pPr algn="ctr"/>
            <a:endParaRPr lang="en-GB"/>
          </a:p>
        </p:txBody>
      </p:sp>
      <p:pic>
        <p:nvPicPr>
          <p:cNvPr id="2" name="Picture 1" descr="A model of a city with cars and windmills&#10;&#10;AI-generated content may be incorrect.">
            <a:extLst>
              <a:ext uri="{FF2B5EF4-FFF2-40B4-BE49-F238E27FC236}">
                <a16:creationId xmlns:a16="http://schemas.microsoft.com/office/drawing/2014/main" id="{12747EEB-0E1F-E692-5E39-DB61C774B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3508" y="949272"/>
            <a:ext cx="3751882" cy="564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4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F9C251-6AC1-AD9A-D434-20C8E5942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5E62382-318A-F2F9-20E8-A08480839458}"/>
              </a:ext>
            </a:extLst>
          </p:cNvPr>
          <p:cNvSpPr txBox="1"/>
          <p:nvPr/>
        </p:nvSpPr>
        <p:spPr>
          <a:xfrm>
            <a:off x="3827017" y="190108"/>
            <a:ext cx="8364140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b="1">
                <a:latin typeface="Arial"/>
                <a:cs typeface="Arial"/>
              </a:rPr>
              <a:t>Example prototype</a:t>
            </a:r>
            <a:endParaRPr lang="en-GB">
              <a:latin typeface="Arial"/>
              <a:cs typeface="Arial"/>
            </a:endParaRPr>
          </a:p>
          <a:p>
            <a:pPr algn="ctr"/>
            <a:endParaRPr lang="en-GB"/>
          </a:p>
        </p:txBody>
      </p:sp>
      <p:pic>
        <p:nvPicPr>
          <p:cNvPr id="3" name="Picture 2" descr="A machine with a credit card and a smart watch&#10;&#10;AI-generated content may be incorrect.">
            <a:extLst>
              <a:ext uri="{FF2B5EF4-FFF2-40B4-BE49-F238E27FC236}">
                <a16:creationId xmlns:a16="http://schemas.microsoft.com/office/drawing/2014/main" id="{DECCBFF3-11C2-2B4F-DAB1-9A682D5D8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678" y="1175288"/>
            <a:ext cx="3713136" cy="558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245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252</cp:revision>
  <dcterms:created xsi:type="dcterms:W3CDTF">2013-07-15T20:26:40Z</dcterms:created>
  <dcterms:modified xsi:type="dcterms:W3CDTF">2026-03-15T17:09:23Z</dcterms:modified>
</cp:coreProperties>
</file>