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4" r:id="rId3"/>
    <p:sldId id="262" r:id="rId4"/>
    <p:sldId id="285" r:id="rId5"/>
    <p:sldId id="284" r:id="rId6"/>
    <p:sldId id="258" r:id="rId7"/>
    <p:sldId id="257" r:id="rId8"/>
    <p:sldId id="286" r:id="rId9"/>
    <p:sldId id="273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F7A0B-9EFB-7419-7E8C-30FA014C0DD9}" v="128" dt="2026-03-17T21:38:53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17T21:12:1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19508 11390 16383 0 0,'2'0'0'0'0,"1"0"0"0"0,2 0 0 0 0,2 0 0 0 0,1 0 0 0 0,2 0 0 0 0,0 0 0 0 0,2 0 0 0 0,5 0 0 0 0,2 0 0 0 0,3 0 0 0 0,1 0 0 0 0,2 0 0 0 0,2 2 0 0 0,0 0 0 0 0,-2 2 0 0 0,-4 0 0 0 0,-4-1 0 0 0,-2-1 0 0 0,-2 0 0 0 0,0-2 0 0 0,0 1 0 0 0,4-1 0 0 0,4 0 0 0 0,2 0 0 0 0,0-1 0 0 0,-2 1 0 0 0,-1 0 0 0 0,0 0 0 0 0,-4 0 0 0 0,-2 0 0 0 0,-2 0 0 0 0,-1 0 0 0 0,-2 2 0 0 0,3-1 0 0 0,2 3 0 0 0,0-1 0 0 0,4 0 0 0 0,2-1 0 0 0,3 0 0 0 0,3-2 0 0 0,0 1 0 0 0,2 1 0 0 0,-2 0 0 0 0,-4 2 0 0 0,-4-1 0 0 0,-3 0 0 0 0,1 0 0 0 0,3 0 0 0 0,2 0 0 0 0,2 0 0 0 0,1-1 0 0 0,1-1 0 0 0,2 0 0 0 0,3-1 0 0 0,1 0 0 0 0,1 0 0 0 0,-3 0 0 0 0,1 0 0 0 0,0-1 0 0 0,-3 1 0 0 0,-2 0 0 0 0,-3 2 0 0 0,1 0 0 0 0,1 1 0 0 0,1 1 0 0 0,5 0 0 0 0,1-2 0 0 0,1 0 0 0 0,5-1 0 0 0,2-1 0 0 0,-3 0 0 0 0,-2 0 0 0 0,-1 0 0 0 0,4 0 0 0 0,1 0 0 0 0,5 0 0 0 0,-2 0 0 0 0,-3 0 0 0 0,-2 0 0 0 0,4 0 0 0 0,4 0 0 0 0,1 0 0 0 0,8 0 0 0 0,10 0 0 0 0,14 0 0 0 0,5 0 0 0 0,7 0 0 0 0,0 0 0 0 0,-9 0 0 0 0,-10 0 0 0 0,-9 0 0 0 0,-13 0 0 0 0,-5 0 0 0 0,-6 0 0 0 0,-4 0 0 0 0,-2 0 0 0 0,4 0 0 0 0,12 0 0 0 0,7 0 0 0 0,15 0 0 0 0,6 0 0 0 0,1 0 0 0 0,-8 0 0 0 0,-9 0 0 0 0,-9 0 0 0 0,-3 0 0 0 0,-4 0 0 0 0,-6 0 0 0 0,1-6 0 0 0,-4-1 0 0 0,-1-3 0 0 0,-4 0 0 0 0,2-6 0 0 0,-4-2 0 0 0,-1-2 0 0 0,-1 2 0 0 0,4-2 0 0 0,9-3 0 0 0,7 1 0 0 0,8 0 0 0 0,3 0 0 0 0,4-2 0 0 0,-3-1 0 0 0,-6 0 0 0 0,-8 3 0 0 0,-9 3 0 0 0,-7 1 0 0 0,-6 0 0 0 0,3-8 0 0 0,3-10 0 0 0,6-11 0 0 0,6-10 0 0 0,5-8 0 0 0,5-4 0 0 0,3-3 0 0 0,2-1 0 0 0,-4 1 0 0 0,-4 3 0 0 0,-7 7 0 0 0,-1-1 0 0 0,-1 0 0 0 0,-3 0 0 0 0,3-4 0 0 0,0-1 0 0 0,0-4 0 0 0,-4-1 0 0 0,-6 7 0 0 0,-5 5 0 0 0,0 1 0 0 0,-5 1 0 0 0,-2 1 0 0 0,-2-1 0 0 0,-2-1 0 0 0,-1 0 0 0 0,-2-5 0 0 0,0-2 0 0 0,2 0 0 0 0,1 1 0 0 0,1 6 0 0 0,-2 3 0 0 0,0 1 0 0 0,-1-6 0 0 0,0-2 0 0 0,-2-5 0 0 0,-1-2 0 0 0,-3 1 0 0 0,-1 2 0 0 0,-1 2 0 0 0,-1 2 0 0 0,0 7 0 0 0,0 7 0 0 0,-1 6 0 0 0,1 6 0 0 0,0 5 0 0 0,0 4 0 0 0,0 5 0 0 0,-2 0 0 0 0,-1 4 0 0 0,1 4 0 0 0,0-2 0 0 0,-1-3 0 0 0,-1-3 0 0 0,0-4 0 0 0,-1-7 0 0 0,0-3 0 0 0,-3-1 0 0 0,-1-4 0 0 0,-2-5 0 0 0,-3 0 0 0 0,-2-2 0 0 0,0 1 0 0 0,1 0 0 0 0,0 1 0 0 0,1 5 0 0 0,2 5 0 0 0,0 5 0 0 0,3 4 0 0 0,1 5 0 0 0,1 2 0 0 0,1 5 0 0 0,1 2 0 0 0,-1 0 0 0 0,-1 0 0 0 0,0 0 0 0 0,-1-1 0 0 0,-2 0 0 0 0,-2-4 0 0 0,-2 0 0 0 0,-3-8 0 0 0,0-1 0 0 0,-1 0 0 0 0,1 2 0 0 0,0 1 0 0 0,0 2 0 0 0,-1 2 0 0 0,2 3 0 0 0,1 4 0 0 0,-3 0 0 0 0,-4 1 0 0 0,-2 1 0 0 0,-6 1 0 0 0,-4 0 0 0 0,-6-3 0 0 0,0 1 0 0 0,-8-3 0 0 0,-2-1 0 0 0,-7 0 0 0 0,4 3 0 0 0,-1 4 0 0 0,7 4 0 0 0,8 2 0 0 0,9 1 0 0 0,8 0 0 0 0,7 1 0 0 0,4 1 0 0 0,1 1 0 0 0,0 0 0 0 0,-2 1 0 0 0,-2-2 0 0 0,-1 0 0 0 0,-1-1 0 0 0,-1 0 0 0 0,-1 0 0 0 0,2 1 0 0 0,2 1 0 0 0,2 0 0 0 0,1-1 0 0 0,2 0 0 0 0,0 0 0 0 0,0 1 0 0 0,-3 0 0 0 0,-3 0 0 0 0,-2 1 0 0 0,-4 0 0 0 0,-1 0 0 0 0,1-1 0 0 0,0-1 0 0 0,1 0 0 0 0,1 1 0 0 0,1-2 0 0 0,2 0 0 0 0,1 1 0 0 0,1 1 0 0 0,2 0 0 0 0,0-2 0 0 0,0 1 0 0 0,1 0 0 0 0,1 1 0 0 0,-1 0 0 0 0,-1-1 0 0 0,-1 0 0 0 0,0 0 0 0 0,-4-2 0 0 0,-5 1 0 0 0,-8-3 0 0 0,-11-2 0 0 0,-2 0 0 0 0,-6-1 0 0 0,-9 0 0 0 0,0 1 0 0 0,-1 1 0 0 0,7 0 0 0 0,11 2 0 0 0,10 2 0 0 0,10 0 0 0 0,7 2 0 0 0,3 1 0 0 0,4 0 0 0 0,0 0 0 0 0,1 0 0 0 0,-1 1 0 0 0,0-1 0 0 0,-2 1 0 0 0,-1 1 0 0 0,-1 0 0 0 0,0 0 0 0 0,-2 0 0 0 0,-2 1 0 0 0,1-1 0 0 0,0 0 0 0 0,2-1 0 0 0,2-1 0 0 0,0 1 0 0 0,1-1 0 0 0,0 0 0 0 0,-1-1 0 0 0,0 1 0 0 0,-2 0 0 0 0,0 0 0 0 0,1 0 0 0 0,0 0 0 0 0,1 0 0 0 0,1 0 0 0 0,-2 0 0 0 0,1 2 0 0 0,-1-1 0 0 0,1 1 0 0 0,1 0 0 0 0,0-1 0 0 0,0-1 0 0 0,0 2 0 0 0,0 0 0 0 0,1 0 0 0 0,-1 0 0 0 0,-1-1 0 0 0,0-1 0 0 0,-2 0 0 0 0,0 0 0 0 0,0 0 0 0 0,4-1 0 0 0,5-3 0 0 0,4-5 0 0 0,6-3 0 0 0,2-1 0 0 0,2 0 0 0 0,0 1 0 0 0,1 1 0 0 0,1 0 0 0 0,1-1 0 0 0,0 2 0 0 0,-1-1 0 0 0,-1 2 0 0 0,-1 1 0 0 0,-1 1 0 0 0,1 1 0 0 0,-1-1 0 0 0,1-1 0 0 0,-1 0 0 0 0,-1 0 0 0 0,1 0 0 0 0,1 1 0 0 0,1 0 0 0 0,-3 4 0 0 0,-5 5 0 0 0,-5 3 0 0 0,-5 2 0 0 0,-3 2 0 0 0,-4 2 0 0 0,-3 0 0 0 0,1 0 0 0 0,0-2 0 0 0,3-3 0 0 0,0 0 0 0 0,2-2 0 0 0,1 0 0 0 0,0 1 0 0 0,1 1 0 0 0,-1 1 0 0 0,1-1 0 0 0,0 0 0 0 0,-1 1 0 0 0,-1 0 0 0 0,-2 0 0 0 0,0 1 0 0 0,0-1 0 0 0,1 0 0 0 0,3-1 0 0 0,9 4 0 0 0,6 0 0 0 0,3 1 0 0 0,1 0 0 0 0,1-1 0 0 0,-1-1 0 0 0,-1 0 0 0 0,0 0 0 0 0,0 1 0 0 0,1 1 0 0 0,1-1 0 0 0,1 0 0 0 0,1-1 0 0 0,-2 0 0 0 0,-1-1 0 0 0,1-2 0 0 0,0 1 0 0 0,-2 0 0 0 0,0 0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3-17T21:12:1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16851 12279 16383 0 0,'0'-1'0'0'0,"-1"-2"0"0"0,-3-1 0 0 0,-3-1 0 0 0,-1 0 0 0 0,-2 2 0 0 0,0 0 0 0 0,0 0 0 0 0,0 1 0 0 0,1-1 0 0 0,-2 2 0 0 0,1 0 0 0 0,-2 1 0 0 0,-1-2 0 0 0,0 0 0 0 0,1 0 0 0 0,-2 1 0 0 0,0-2 0 0 0,0 1 0 0 0,2 0 0 0 0,-1 0 0 0 0,0 1 0 0 0,2 1 0 0 0,-1-2 0 0 0,0 0 0 0 0,0 0 0 0 0,-2 1 0 0 0,-3-2 0 0 0,-1 0 0 0 0,-3 0 0 0 0,1 1 0 0 0,2-1 0 0 0,3 1 0 0 0,3-1 0 0 0,1 2 0 0 0,0 0 0 0 0,-1 0 0 0 0,0 1 0 0 0,-4 0 0 0 0,-1-1 0 0 0,-4-1 0 0 0,-2 0 0 0 0,1 1 0 0 0,1-2 0 0 0,3 0 0 0 0,-2 1 0 0 0,0 1 0 0 0,-2-2 0 0 0,0 0 0 0 0,2-1 0 0 0,2 0 0 0 0,4 0 0 0 0,2 2 0 0 0,1 1 0 0 0,0 0 0 0 0,-3-1 0 0 0,-3-1 0 0 0,0 1 0 0 0,-4-1 0 0 0,-9-6 0 0 0,-4-1 0 0 0,-2 1 0 0 0,-6-1 0 0 0,-10-4 0 0 0,-7 0 0 0 0,-9 0 0 0 0,-3-2 0 0 0,8 2 0 0 0,9 1 0 0 0,7 1 0 0 0,10 0 0 0 0,8 2 0 0 0,7 2 0 0 0,6 1 0 0 0,5 0 0 0 0,1 0 0 0 0,3 0 0 0 0,0-1 0 0 0,-5-1 0 0 0,-2 1 0 0 0,-1-1 0 0 0,0-1 0 0 0,-2 1 0 0 0,2 1 0 0 0,0-1 0 0 0,-1-4 0 0 0,-1-3 0 0 0,1 1 0 0 0,1-2 0 0 0,-1 1 0 0 0,0-1 0 0 0,1 1 0 0 0,-1-1 0 0 0,3-1 0 0 0,2 1 0 0 0,1 0 0 0 0,1 0 0 0 0,-2-3 0 0 0,0-1 0 0 0,0 1 0 0 0,-1 0 0 0 0,0 1 0 0 0,0-2 0 0 0,3 1 0 0 0,0 1 0 0 0,1 1 0 0 0,2-3 0 0 0,0-2 0 0 0,-3-4 0 0 0,0-2 0 0 0,1 1 0 0 0,-1-1 0 0 0,1 2 0 0 0,1 2 0 0 0,1 3 0 0 0,1 2 0 0 0,0 2 0 0 0,0-2 0 0 0,-1-4 0 0 0,-2-2 0 0 0,1-3 0 0 0,0 1 0 0 0,-1-1 0 0 0,2 2 0 0 0,-1 0 0 0 0,1 2 0 0 0,1 1 0 0 0,1 3 0 0 0,0-1 0 0 0,2 0 0 0 0,-1 2 0 0 0,0-3 0 0 0,1 1 0 0 0,0 1 0 0 0,1-2 0 0 0,1 0 0 0 0,0 1 0 0 0,0 2 0 0 0,0 1 0 0 0,0 0 0 0 0,0 2 0 0 0,0-3 0 0 0,0-1 0 0 0,0 1 0 0 0,0 0 0 0 0,2 1 0 0 0,0-2 0 0 0,-1 0 0 0 0,2 0 0 0 0,0-2 0 0 0,1 1 0 0 0,0 0 0 0 0,1-1 0 0 0,1 0 0 0 0,1 1 0 0 0,-1 2 0 0 0,1-2 0 0 0,-1 2 0 0 0,0 2 0 0 0,-2-1 0 0 0,1 2 0 0 0,-1 0 0 0 0,1 0 0 0 0,0 0 0 0 0,0 2 0 0 0,1-3 0 0 0,0 1 0 0 0,0 0 0 0 0,0 0 0 0 0,1 2 0 0 0,-2-1 0 0 0,1 1 0 0 0,0 1 0 0 0,-1 1 0 0 0,1 2 0 0 0,0-3 0 0 0,2-2 0 0 0,0 0 0 0 0,0-3 0 0 0,1 1 0 0 0,1 0 0 0 0,-1 2 0 0 0,0 1 0 0 0,-2 3 0 0 0,7-9 0 0 0,3-2 0 0 0,0 1 0 0 0,-2 2 0 0 0,0 3 0 0 0,0 0 0 0 0,-1 1 0 0 0,-1 2 0 0 0,-2 1 0 0 0,-1 1 0 0 0,-1 1 0 0 0,-1 0 0 0 0,2-1 0 0 0,0 0 0 0 0,0 0 0 0 0,0 2 0 0 0,0 0 0 0 0,0 0 0 0 0,2-3 0 0 0,1 1 0 0 0,-1 0 0 0 0,-1 1 0 0 0,-1 1 0 0 0,-1 0 0 0 0,0 1 0 0 0,1 0 0 0 0,0 2 0 0 0,1 1 0 0 0,0-1 0 0 0,0 2 0 0 0,0-1 0 0 0,1 0 0 0 0,0 1 0 0 0,0-1 0 0 0,4 2 0 0 0,1 0 0 0 0,1 0 0 0 0,-1 1 0 0 0,3-1 0 0 0,1-2 0 0 0,-2 1 0 0 0,-1 1 0 0 0,-1 1 0 0 0,0 0 0 0 0,-2 0 0 0 0,-1 1 0 0 0,-3 0 0 0 0,-1 1 0 0 0,-1 1 0 0 0,0 0 0 0 0,-1 0 0 0 0,0 0 0 0 0,0 0 0 0 0,2 0 0 0 0,0 0 0 0 0,0 0 0 0 0,0 0 0 0 0,0 0 0 0 0,-1 0 0 0 0,1 0 0 0 0,1 0 0 0 0,-1 0 0 0 0,0 0 0 0 0,0 0 0 0 0,-1-1 0 0 0,0-1 0 0 0,-1 0 0 0 0,1 0 0 0 0,-1 0 0 0 0,0-1 0 0 0,1 1 0 0 0,-1 0 0 0 0,1 1 0 0 0,-1 1 0 0 0,1-1 0 0 0,-1 1 0 0 0,2 0 0 0 0,2 1 0 0 0,0-1 0 0 0,2 1 0 0 0,0 1 0 0 0,0 2 0 0 0,0-1 0 0 0,0 0 0 0 0,-2-1 0 0 0,-1-1 0 0 0,-1 0 0 0 0,-1 0 0 0 0,1 0 0 0 0,1 1 0 0 0,-1 0 0 0 0,-1-1 0 0 0,1 0 0 0 0,-1-1 0 0 0,1 1 0 0 0,0-3 0 0 0,-1-3 0 0 0,-2-3 0 0 0,-4-3 0 0 0,-4 0 0 0 0,-3-2 0 0 0,-3 0 0 0 0,0 2 0 0 0,0 0 0 0 0,1 0 0 0 0,0 2 0 0 0,0-2 0 0 0,-1 1 0 0 0,-1-1 0 0 0,0 3 0 0 0,0 0 0 0 0,0 1 0 0 0,-1-2 0 0 0,0 0 0 0 0,3 2 0 0 0,4 4 0 0 0,4 4 0 0 0,3 3 0 0 0,0 3 0 0 0,2 1 0 0 0,0 2 0 0 0,0 1 0 0 0,2 0 0 0 0,-2 0 0 0 0,-1-1 0 0 0,1 0 0 0 0,0 0 0 0 0,-1 1 0 0 0,-1-1 0 0 0,-2 0 0 0 0,-1-1 0 0 0,-1 1 0 0 0,-3-2 0 0 0,0 1 0 0 0,0-1 0 0 0,0 1 0 0 0,1-1 0 0 0,-1 0 0 0 0,-1 1 0 0 0,0 1 0 0 0,-1 0 0 0 0,1 1 0 0 0,0 0 0 0 0,-1 1 0 0 0,2-1 0 0 0,-2-1 0 0 0,0 0 0 0 0,0-3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zeen.com/2011/06/16/safetynet-by-dan-wats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https://www.dezeen.com/2011/06/16/safetynet-by-dan-watson/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Problem &gt; Idea &gt; Product &gt; Impact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08D06-2682-4B07-AE45-94E2BC54926C}" type="slidenum"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7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5,127 prototypes before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08D06-2682-4B07-AE45-94E2BC54926C}" type="slidenum"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9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dezeen.com/2011/06/16/safetynet-by-dan-watso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tynet.dan-watson.co.uk/" TargetMode="External"/><Relationship Id="rId5" Type="http://schemas.openxmlformats.org/officeDocument/2006/relationships/hyperlink" Target="http://www.rca.ac.uk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money/Steve-Job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3047639" y="224681"/>
            <a:ext cx="836414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0" dirty="0">
                <a:latin typeface="Arial"/>
                <a:cs typeface="Arial"/>
              </a:rPr>
              <a:t>Sustainability</a:t>
            </a:r>
            <a:r>
              <a:rPr lang="en-GB" sz="2800" b="1" dirty="0">
                <a:latin typeface="Arial"/>
                <a:cs typeface="Arial"/>
              </a:rPr>
              <a:t> Design Challenge</a:t>
            </a:r>
            <a:endParaRPr lang="en-GB" sz="2800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211C4883-38DA-13CA-AE6D-CBFF3388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15"/>
          <a:stretch>
            <a:fillRect/>
          </a:stretch>
        </p:blipFill>
        <p:spPr>
          <a:xfrm>
            <a:off x="2381" y="6119812"/>
            <a:ext cx="2070258" cy="714375"/>
          </a:xfrm>
          <a:prstGeom prst="rect">
            <a:avLst/>
          </a:prstGeom>
        </p:spPr>
      </p:pic>
      <p:pic>
        <p:nvPicPr>
          <p:cNvPr id="5" name="Picture 4" descr="An Era that Demands the Ability to Respond to Global Environmental Problems  : A Paradigm Shift toward Sustainability : Hitachi Review">
            <a:extLst>
              <a:ext uri="{FF2B5EF4-FFF2-40B4-BE49-F238E27FC236}">
                <a16:creationId xmlns:a16="http://schemas.microsoft.com/office/drawing/2014/main" id="{41F694A8-477B-76CF-966E-3333A9249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1" b="1075"/>
          <a:stretch>
            <a:fillRect/>
          </a:stretch>
        </p:blipFill>
        <p:spPr>
          <a:xfrm>
            <a:off x="1404243" y="843478"/>
            <a:ext cx="9387307" cy="52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3496654" y="5983780"/>
            <a:ext cx="102215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Arial"/>
                <a:cs typeface="Arial"/>
              </a:rPr>
              <a:t>Early Dyson prototype (1993)</a:t>
            </a:r>
            <a:endParaRPr lang="en-GB" sz="28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4066739" y="6192385"/>
            <a:ext cx="89115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Arial"/>
                <a:cs typeface="Arial"/>
              </a:rPr>
              <a:t>Modern Dyson Design</a:t>
            </a:r>
            <a:endParaRPr lang="en-US" sz="28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2437075" y="3166839"/>
            <a:ext cx="1111063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>
                <a:latin typeface="Arial"/>
                <a:cs typeface="Arial"/>
              </a:rPr>
              <a:t>Dyson built 5,127 prototypes before </a:t>
            </a:r>
            <a:r>
              <a:rPr lang="en-GB" sz="28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F1F3DE-9F0B-3B9A-1281-D9EC9CE951EA}"/>
              </a:ext>
            </a:extLst>
          </p:cNvPr>
          <p:cNvSpPr txBox="1"/>
          <p:nvPr/>
        </p:nvSpPr>
        <p:spPr>
          <a:xfrm>
            <a:off x="388143" y="492392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SafetyNet by Dan Watson</a:t>
            </a:r>
          </a:p>
          <a:p>
            <a:pPr algn="ctr"/>
            <a:endParaRPr lang="en-GB"/>
          </a:p>
        </p:txBody>
      </p:sp>
      <p:pic>
        <p:nvPicPr>
          <p:cNvPr id="5" name="Picture 4" descr="SafetyNet by Dan Watson">
            <a:extLst>
              <a:ext uri="{FF2B5EF4-FFF2-40B4-BE49-F238E27FC236}">
                <a16:creationId xmlns:a16="http://schemas.microsoft.com/office/drawing/2014/main" id="{BCCCC0CB-129D-3A10-638E-66946149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33" y="2205191"/>
            <a:ext cx="2743200" cy="2450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8B265-EB21-70BF-DA52-4D4CB339674D}"/>
              </a:ext>
            </a:extLst>
          </p:cNvPr>
          <p:cNvSpPr txBox="1"/>
          <p:nvPr/>
        </p:nvSpPr>
        <p:spPr>
          <a:xfrm>
            <a:off x="5793316" y="437311"/>
            <a:ext cx="57338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Royal College of Art</a:t>
            </a:r>
            <a:r>
              <a:rPr lang="en-US" sz="1200"/>
              <a:t> student </a:t>
            </a:r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 Watson</a:t>
            </a:r>
            <a:r>
              <a:rPr lang="en-US" sz="1200"/>
              <a:t> has designed a trawling net that filters young and endangered fish from the catch.</a:t>
            </a:r>
          </a:p>
          <a:p>
            <a:pPr algn="ctr"/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95244-2226-3DC3-A347-D5233575CE08}"/>
              </a:ext>
            </a:extLst>
          </p:cNvPr>
          <p:cNvSpPr txBox="1"/>
          <p:nvPr/>
        </p:nvSpPr>
        <p:spPr>
          <a:xfrm>
            <a:off x="462474" y="4875404"/>
            <a:ext cx="261796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Called </a:t>
            </a:r>
            <a:r>
              <a:rPr lang="en-US" sz="12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SatetyNet</a:t>
            </a:r>
            <a:r>
              <a:rPr lang="en-US" sz="1200" dirty="0"/>
              <a:t>, the design uses a combination of strategically placed holes and lighting to separate fish of different ages and species.</a:t>
            </a:r>
          </a:p>
          <a:p>
            <a:pPr algn="ctr"/>
            <a:endParaRPr lang="en-GB"/>
          </a:p>
        </p:txBody>
      </p:sp>
      <p:pic>
        <p:nvPicPr>
          <p:cNvPr id="8" name="Picture 7" descr="SafetyNet by Dan Watson">
            <a:extLst>
              <a:ext uri="{FF2B5EF4-FFF2-40B4-BE49-F238E27FC236}">
                <a16:creationId xmlns:a16="http://schemas.microsoft.com/office/drawing/2014/main" id="{1C26345F-5E91-4C3D-7725-3C1B0CC28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6775" y="2458113"/>
            <a:ext cx="2094370" cy="2101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90A2F-7DCC-ECE9-8630-E6AF994DE1DB}"/>
              </a:ext>
            </a:extLst>
          </p:cNvPr>
          <p:cNvSpPr txBox="1"/>
          <p:nvPr/>
        </p:nvSpPr>
        <p:spPr>
          <a:xfrm>
            <a:off x="3361919" y="4984032"/>
            <a:ext cx="222564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The technique exploits behavioral and      psychological differences between species of fish.</a:t>
            </a:r>
          </a:p>
          <a:p>
            <a:pPr algn="ctr"/>
            <a:endParaRPr lang="en-GB"/>
          </a:p>
        </p:txBody>
      </p:sp>
      <p:pic>
        <p:nvPicPr>
          <p:cNvPr id="10" name="Picture 9" descr="SafetyNet by Dan Watson">
            <a:extLst>
              <a:ext uri="{FF2B5EF4-FFF2-40B4-BE49-F238E27FC236}">
                <a16:creationId xmlns:a16="http://schemas.microsoft.com/office/drawing/2014/main" id="{19566887-1408-B4AC-9B99-178509B8A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815" y="1860296"/>
            <a:ext cx="1890666" cy="2792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B1294C-8258-5BE3-881C-F2BB253CAFD6}"/>
              </a:ext>
            </a:extLst>
          </p:cNvPr>
          <p:cNvSpPr txBox="1"/>
          <p:nvPr/>
        </p:nvSpPr>
        <p:spPr>
          <a:xfrm>
            <a:off x="6228850" y="4878407"/>
            <a:ext cx="18861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/>
              <a:t>Watson created the net to tackle the huge proportion of unmarketable fish caught and thrown back into the sea dead each year.</a:t>
            </a:r>
          </a:p>
          <a:p>
            <a:pPr algn="ctr"/>
            <a:endParaRPr lang="en-GB"/>
          </a:p>
        </p:txBody>
      </p:sp>
      <p:pic>
        <p:nvPicPr>
          <p:cNvPr id="12" name="Picture 11" descr="SafetyNet by Dan Watson">
            <a:extLst>
              <a:ext uri="{FF2B5EF4-FFF2-40B4-BE49-F238E27FC236}">
                <a16:creationId xmlns:a16="http://schemas.microsoft.com/office/drawing/2014/main" id="{7294295A-3C66-C47E-C749-64792B1D8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152" y="2626067"/>
            <a:ext cx="2743199" cy="1758461"/>
          </a:xfrm>
          <a:prstGeom prst="rect">
            <a:avLst/>
          </a:prstGeom>
        </p:spPr>
      </p:pic>
      <p:pic>
        <p:nvPicPr>
          <p:cNvPr id="13" name="Picture 12" descr="Dan-Watson,-Co-founder-&amp;-CEO,-SafetyNet-Technologies. - Global Cause">
            <a:extLst>
              <a:ext uri="{FF2B5EF4-FFF2-40B4-BE49-F238E27FC236}">
                <a16:creationId xmlns:a16="http://schemas.microsoft.com/office/drawing/2014/main" id="{1250705F-8C9D-E172-0062-D0F6091581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3157" y="302339"/>
            <a:ext cx="1045675" cy="1059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2381A6-7F64-D38D-07AF-8C9048C4203A}"/>
              </a:ext>
            </a:extLst>
          </p:cNvPr>
          <p:cNvSpPr txBox="1"/>
          <p:nvPr/>
        </p:nvSpPr>
        <p:spPr>
          <a:xfrm>
            <a:off x="8733643" y="4878407"/>
            <a:ext cx="299518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Using the SafetyNet system, the fishing industry can become more sustainable. This will give security not only to the 40% of the world's population who rely on fish as their primary food source, but also to the fishermen within the industry itself.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D239-24D9-74D9-AFC9-D6C0B7134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FD446AE-7884-D590-7EB3-4A6DF10E7822}"/>
              </a:ext>
            </a:extLst>
          </p:cNvPr>
          <p:cNvSpPr txBox="1"/>
          <p:nvPr/>
        </p:nvSpPr>
        <p:spPr>
          <a:xfrm>
            <a:off x="8582929" y="143530"/>
            <a:ext cx="37479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How Designers Develop </a:t>
            </a:r>
            <a:r>
              <a:rPr lang="en-GB" sz="2000" b="1"/>
              <a:t>Ideas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92A61F-0778-FE23-C5C6-F422FCA744C0}"/>
              </a:ext>
            </a:extLst>
          </p:cNvPr>
          <p:cNvSpPr txBox="1"/>
          <p:nvPr/>
        </p:nvSpPr>
        <p:spPr>
          <a:xfrm>
            <a:off x="4362956" y="1716185"/>
            <a:ext cx="60960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ptos"/>
                <a:ea typeface="Aptos"/>
                <a:cs typeface="Aptos"/>
              </a:rPr>
              <a:t>Identify a Problem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Generate Ideas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(Idea 1 – Idea 2 – Idea 3 – Idea 4)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Select Promising Ideas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Create Prototypes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(Prototype 1 – Prototype 2 – Prototype 3)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Test Ideas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(User Feedback)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 dirty="0">
                <a:latin typeface="Aptos"/>
                <a:ea typeface="Aptos"/>
                <a:cs typeface="Aptos"/>
              </a:rPr>
              <a:t>      Improve / Modify Design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Refined Prototype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    ↓</a:t>
            </a:r>
          </a:p>
          <a:p>
            <a:r>
              <a:rPr lang="en-US" sz="1200">
                <a:latin typeface="Aptos"/>
                <a:ea typeface="Aptos"/>
                <a:cs typeface="Aptos"/>
              </a:rPr>
              <a:t>        Final Design</a:t>
            </a:r>
          </a:p>
          <a:p>
            <a:r>
              <a:rPr lang="en-US" sz="1200">
                <a:latin typeface="Aptos"/>
              </a:rPr>
              <a:t>            ↓</a:t>
            </a:r>
            <a:endParaRPr lang="en-US"/>
          </a:p>
          <a:p>
            <a:r>
              <a:rPr lang="en-US" sz="1200" dirty="0"/>
              <a:t>        Generate New </a:t>
            </a:r>
            <a:r>
              <a:rPr lang="en-US" sz="1200"/>
              <a:t>Ideas</a:t>
            </a:r>
            <a:endParaRPr lang="en-US" sz="1200" dirty="0"/>
          </a:p>
          <a:p>
            <a:endParaRPr lang="en-US" sz="1200"/>
          </a:p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2C933B1-223B-B256-246C-B07512C3155C}"/>
                  </a:ext>
                </a:extLst>
              </p14:cNvPr>
              <p14:cNvContentPartPr/>
              <p14:nvPr/>
            </p14:nvContentPartPr>
            <p14:xfrm>
              <a:off x="5765048" y="2109001"/>
              <a:ext cx="1852526" cy="1755329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2C933B1-223B-B256-246C-B07512C315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56050" y="2100003"/>
                <a:ext cx="1870162" cy="1772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A7DD17-777C-51AD-31EB-38E26D53322A}"/>
                  </a:ext>
                </a:extLst>
              </p14:cNvPr>
              <p14:cNvContentPartPr/>
              <p14:nvPr/>
            </p14:nvContentPartPr>
            <p14:xfrm>
              <a:off x="3844448" y="3206525"/>
              <a:ext cx="738878" cy="1075562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A7DD17-777C-51AD-31EB-38E26D533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5450" y="3197526"/>
                <a:ext cx="756513" cy="10932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D0454C4-B885-907B-7DF0-BC2C91FE44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875" t="37500" r="12625" b="45625"/>
          <a:stretch>
            <a:fillRect/>
          </a:stretch>
        </p:blipFill>
        <p:spPr>
          <a:xfrm>
            <a:off x="154781" y="6375796"/>
            <a:ext cx="1774032" cy="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2C64CCEC-7AC0-71A1-DD39-2F69E8C2CA1D}"/>
              </a:ext>
            </a:extLst>
          </p:cNvPr>
          <p:cNvSpPr txBox="1"/>
          <p:nvPr/>
        </p:nvSpPr>
        <p:spPr>
          <a:xfrm>
            <a:off x="3316937" y="3514669"/>
            <a:ext cx="4531259" cy="29238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GB" sz="1200" b="1"/>
              <a:t>2 minutes</a:t>
            </a:r>
            <a:r>
              <a:rPr lang="en-GB" sz="1200"/>
              <a:t> - Discuss</a:t>
            </a:r>
            <a:r>
              <a:rPr lang="en-GB" sz="1200" dirty="0"/>
              <a:t> in groups of 3 </a:t>
            </a:r>
            <a:endParaRPr lang="en-US" sz="1200"/>
          </a:p>
          <a:p>
            <a:r>
              <a:rPr lang="en-GB" sz="1200"/>
              <a:t>What real-world problems could design improve?</a:t>
            </a:r>
            <a:endParaRPr lang="en-GB" sz="1200" dirty="0"/>
          </a:p>
          <a:p>
            <a:endParaRPr lang="en-GB" sz="1200" dirty="0"/>
          </a:p>
          <a:p>
            <a:r>
              <a:rPr lang="en-GB" sz="1200"/>
              <a:t>2.  </a:t>
            </a:r>
            <a:r>
              <a:rPr lang="en-GB" sz="1200" b="1">
                <a:latin typeface="Calibri"/>
                <a:ea typeface="Calibri"/>
                <a:cs typeface="Calibri"/>
              </a:rPr>
              <a:t>Write 3 problems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3. </a:t>
            </a:r>
            <a:r>
              <a:rPr lang="en-GB" sz="1200" b="1" dirty="0">
                <a:latin typeface="Calibri"/>
                <a:ea typeface="Calibri"/>
                <a:cs typeface="Calibri"/>
              </a:rPr>
              <a:t> 5 minutes </a:t>
            </a:r>
            <a:r>
              <a:rPr lang="en-GB" sz="1200" dirty="0"/>
              <a:t>- Sketch as many ideas as possible that could </a:t>
            </a:r>
            <a:r>
              <a:rPr lang="en-GB" sz="1200" dirty="0" err="1"/>
              <a:t>helpsolve</a:t>
            </a:r>
            <a:r>
              <a:rPr lang="en-GB" sz="1200" dirty="0"/>
              <a:t> one problem.</a:t>
            </a:r>
            <a:endParaRPr lang="en-US" sz="1200" dirty="0"/>
          </a:p>
          <a:p>
            <a:endParaRPr lang="en-GB" sz="1200" dirty="0">
              <a:latin typeface="Calibri"/>
              <a:ea typeface="Calibri"/>
              <a:cs typeface="Calibri"/>
            </a:endParaRPr>
          </a:p>
          <a:p>
            <a:r>
              <a:rPr lang="en-GB" sz="1200"/>
              <a:t>4. </a:t>
            </a:r>
            <a:r>
              <a:rPr lang="en-GB" sz="1200" b="1">
                <a:latin typeface="Calibri"/>
                <a:ea typeface="Calibri"/>
                <a:cs typeface="Calibri"/>
              </a:rPr>
              <a:t>Share </a:t>
            </a:r>
            <a:endParaRPr lang="en-GB" sz="1200" dirty="0"/>
          </a:p>
          <a:p>
            <a:endParaRPr lang="en-GB" sz="12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674C4C9-DF74-1B81-CB67-E69B00AAD124}"/>
              </a:ext>
            </a:extLst>
          </p:cNvPr>
          <p:cNvSpPr txBox="1"/>
          <p:nvPr/>
        </p:nvSpPr>
        <p:spPr>
          <a:xfrm>
            <a:off x="3314225" y="580032"/>
            <a:ext cx="6096000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10-minute Quick design warm-up challenge</a:t>
            </a:r>
          </a:p>
          <a:p>
            <a:pPr algn="ctr"/>
            <a:endParaRPr lang="en-GB" b="1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A2EDA06-2166-40DC-08E6-619ECF53955D}"/>
              </a:ext>
            </a:extLst>
          </p:cNvPr>
          <p:cNvSpPr txBox="1"/>
          <p:nvPr/>
        </p:nvSpPr>
        <p:spPr>
          <a:xfrm>
            <a:off x="3316525" y="1627190"/>
            <a:ext cx="6096000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Think like a designer. </a:t>
            </a:r>
            <a:endParaRPr lang="en-US" sz="1200" dirty="0"/>
          </a:p>
          <a:p>
            <a:r>
              <a:rPr lang="en-US" sz="1200" dirty="0"/>
              <a:t>Identify a real-world problem that design could solve.</a:t>
            </a:r>
          </a:p>
          <a:p>
            <a:endParaRPr lang="en-US" sz="1200" dirty="0"/>
          </a:p>
          <a:p>
            <a:r>
              <a:rPr lang="en-US" sz="1200" b="1"/>
              <a:t>Design Challenge</a:t>
            </a:r>
            <a:endParaRPr lang="en-US" sz="1200" b="1" dirty="0"/>
          </a:p>
          <a:p>
            <a:r>
              <a:rPr lang="en-US" sz="1200" dirty="0"/>
              <a:t>Choose a </a:t>
            </a:r>
            <a:r>
              <a:rPr lang="en-US" sz="1200" b="1" dirty="0"/>
              <a:t>real-world problem</a:t>
            </a:r>
            <a:r>
              <a:rPr lang="en-US" sz="1200" dirty="0"/>
              <a:t> and sketch ideas for a </a:t>
            </a:r>
            <a:r>
              <a:rPr lang="en-US" sz="1200" b="1" dirty="0"/>
              <a:t>product, system, or service </a:t>
            </a:r>
            <a:r>
              <a:rPr lang="en-US" sz="1200" dirty="0"/>
              <a:t>that could </a:t>
            </a:r>
            <a:r>
              <a:rPr lang="en-US" sz="1200"/>
              <a:t>improve it.</a:t>
            </a:r>
            <a:endParaRPr lang="en-US" sz="1200" dirty="0"/>
          </a:p>
          <a:p>
            <a:endParaRPr lang="en-US" sz="1600" dirty="0"/>
          </a:p>
          <a:p>
            <a:endParaRPr lang="en-US" sz="1200">
              <a:solidFill>
                <a:srgbClr val="001D35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9343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393201" y="2156212"/>
            <a:ext cx="11404572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latin typeface="Arial"/>
                <a:cs typeface="Arial"/>
              </a:rPr>
              <a:t>Design something that improves the </a:t>
            </a:r>
            <a:r>
              <a:rPr lang="en-GB" sz="2800">
                <a:latin typeface="Arial"/>
                <a:cs typeface="Arial"/>
              </a:rPr>
              <a:t>environment</a:t>
            </a:r>
            <a:endParaRPr lang="en-US" sz="2800"/>
          </a:p>
          <a:p>
            <a:pPr algn="ctr"/>
            <a:endParaRPr lang="en-GB" sz="2800" dirty="0">
              <a:latin typeface="Arial"/>
              <a:cs typeface="Arial"/>
            </a:endParaRPr>
          </a:p>
          <a:p>
            <a:pPr algn="ctr"/>
            <a:r>
              <a:rPr lang="en-GB" sz="2800" dirty="0">
                <a:latin typeface="Arial"/>
                <a:cs typeface="Arial"/>
              </a:rPr>
              <a:t> inspired by a </a:t>
            </a:r>
            <a:r>
              <a:rPr lang="en-GB" sz="2800" b="1">
                <a:latin typeface="Arial"/>
                <a:cs typeface="Arial"/>
              </a:rPr>
              <a:t>Sustainable Development Goal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358486" y="3027561"/>
            <a:ext cx="11472040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4259678" y="448413"/>
            <a:ext cx="836414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latin typeface="Arial"/>
                <a:cs typeface="Arial"/>
              </a:rPr>
              <a:t>Example prototype</a:t>
            </a:r>
            <a:endParaRPr lang="en-GB" sz="280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8" name="Picture 7" descr="A cardboard box with a solar panel and a plant&#10;&#10;AI-generated content may be incorrect.">
            <a:extLst>
              <a:ext uri="{FF2B5EF4-FFF2-40B4-BE49-F238E27FC236}">
                <a16:creationId xmlns:a16="http://schemas.microsoft.com/office/drawing/2014/main" id="{EEA735B7-D578-364E-DF8E-B23197B5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97" r="457" b="22342"/>
          <a:stretch>
            <a:fillRect/>
          </a:stretch>
        </p:blipFill>
        <p:spPr>
          <a:xfrm>
            <a:off x="3223328" y="1247522"/>
            <a:ext cx="5736821" cy="5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BAA40-DEB9-A8DE-C27C-5BD9A330ABDA}"/>
              </a:ext>
            </a:extLst>
          </p:cNvPr>
          <p:cNvSpPr txBox="1"/>
          <p:nvPr/>
        </p:nvSpPr>
        <p:spPr>
          <a:xfrm>
            <a:off x="1998600" y="1586124"/>
            <a:ext cx="8386891" cy="9848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“I’m convinced that about half of what separates successful entrepreneurs from the non-successful ones is pure perseverance.”</a:t>
            </a:r>
          </a:p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DFD46-F794-8334-9335-49B1F7EFD67B}"/>
              </a:ext>
            </a:extLst>
          </p:cNvPr>
          <p:cNvSpPr txBox="1"/>
          <p:nvPr/>
        </p:nvSpPr>
        <p:spPr>
          <a:xfrm>
            <a:off x="1820006" y="3465073"/>
            <a:ext cx="8744078" cy="9848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“Sometimes when you innovate, you make mistakes. It is best to admit them </a:t>
            </a:r>
            <a:r>
              <a:rPr lang="en-US" sz="2000" b="1"/>
              <a:t>quickly and</a:t>
            </a:r>
            <a:r>
              <a:rPr lang="en-US" sz="2000" b="1" dirty="0"/>
              <a:t> get on with improving your other innovations.”</a:t>
            </a:r>
          </a:p>
          <a:p>
            <a:pPr algn="ctr"/>
            <a:endParaRPr lang="en-GB"/>
          </a:p>
        </p:txBody>
      </p:sp>
      <p:pic>
        <p:nvPicPr>
          <p:cNvPr id="6" name="Picture 5" descr="Steve Jobs 1955 - 2011 - Thinkers50">
            <a:extLst>
              <a:ext uri="{FF2B5EF4-FFF2-40B4-BE49-F238E27FC236}">
                <a16:creationId xmlns:a16="http://schemas.microsoft.com/office/drawing/2014/main" id="{239C27F8-3A16-E025-5505-666015AC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03" y="4479724"/>
            <a:ext cx="1116595" cy="1114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47413-4F29-0ACC-74B3-149EE01BCE9B}"/>
              </a:ext>
            </a:extLst>
          </p:cNvPr>
          <p:cNvSpPr txBox="1"/>
          <p:nvPr/>
        </p:nvSpPr>
        <p:spPr>
          <a:xfrm>
            <a:off x="1488311" y="4765239"/>
            <a:ext cx="3538397" cy="10382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Steve Jobs</a:t>
            </a:r>
            <a:endParaRPr lang="en-US" sz="1400" dirty="0"/>
          </a:p>
          <a:p>
            <a:r>
              <a:rPr lang="en-US" sz="1400"/>
              <a:t>Was an American entrepreneur, industrial designer, and co-founder </a:t>
            </a:r>
            <a:r>
              <a:rPr lang="en-US" sz="1400" dirty="0"/>
              <a:t>of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Inc.</a:t>
            </a:r>
            <a:endParaRPr lang="en-US" sz="1400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0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600C4-0D79-5DF3-1D07-02F645F4B458}"/>
              </a:ext>
            </a:extLst>
          </p:cNvPr>
          <p:cNvSpPr txBox="1"/>
          <p:nvPr/>
        </p:nvSpPr>
        <p:spPr>
          <a:xfrm>
            <a:off x="762235" y="2089534"/>
            <a:ext cx="60960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cap="all">
                <a:solidFill>
                  <a:srgbClr val="1B1B1B"/>
                </a:solidFill>
                <a:latin typeface="futura"/>
                <a:ea typeface="futura"/>
                <a:cs typeface="futura"/>
              </a:rPr>
              <a:t>PERSEVERANCE AND PERFECTIONISM</a:t>
            </a:r>
          </a:p>
          <a:p>
            <a:r>
              <a:rPr lang="en-US" b="1" cap="all">
                <a:solidFill>
                  <a:srgbClr val="1B1B1B"/>
                </a:solidFill>
                <a:latin typeface="futura"/>
                <a:ea typeface="futura"/>
                <a:cs typeface="futura"/>
              </a:rPr>
              <a:t>5,127 PROTOTYPES</a:t>
            </a:r>
          </a:p>
          <a:p>
            <a:r>
              <a:rPr lang="en-US">
                <a:solidFill>
                  <a:srgbClr val="1B1B1B"/>
                </a:solidFill>
                <a:latin typeface="futura"/>
                <a:ea typeface="futura"/>
                <a:cs typeface="futura"/>
              </a:rPr>
              <a:t>James knew he was onto something, but it would take time to perfect his idea. Five years and</a:t>
            </a:r>
            <a:r>
              <a:rPr lang="en-US" b="1">
                <a:solidFill>
                  <a:srgbClr val="1B1B1B"/>
                </a:solidFill>
                <a:latin typeface="futura"/>
                <a:ea typeface="futura"/>
                <a:cs typeface="futura"/>
              </a:rPr>
              <a:t> 5,127 prototypes</a:t>
            </a:r>
            <a:r>
              <a:rPr lang="en-US">
                <a:solidFill>
                  <a:srgbClr val="1B1B1B"/>
                </a:solidFill>
                <a:latin typeface="futura"/>
                <a:ea typeface="futura"/>
                <a:cs typeface="futura"/>
              </a:rPr>
              <a:t> later, he created DC01, the world's first bagless vacuum cleaner.</a:t>
            </a:r>
          </a:p>
          <a:p>
            <a:pPr algn="ctr"/>
            <a:endParaRPr lang="en-GB"/>
          </a:p>
        </p:txBody>
      </p:sp>
      <p:pic>
        <p:nvPicPr>
          <p:cNvPr id="6" name="Picture 5" descr="A sketch of a spiral notebook&#10;&#10;AI-generated content may be incorrect.">
            <a:extLst>
              <a:ext uri="{FF2B5EF4-FFF2-40B4-BE49-F238E27FC236}">
                <a16:creationId xmlns:a16="http://schemas.microsoft.com/office/drawing/2014/main" id="{66D2C24A-EC68-D6D2-9E2E-2B396752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777" y="249505"/>
            <a:ext cx="3986587" cy="3176124"/>
          </a:xfrm>
          <a:prstGeom prst="rect">
            <a:avLst/>
          </a:prstGeom>
        </p:spPr>
      </p:pic>
      <p:pic>
        <p:nvPicPr>
          <p:cNvPr id="8" name="Picture 7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DD3CFCBE-BF86-C87A-CECF-3ED8B47FAB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929" r="-84"/>
          <a:stretch>
            <a:fillRect/>
          </a:stretch>
        </p:blipFill>
        <p:spPr>
          <a:xfrm>
            <a:off x="7716397" y="3668389"/>
            <a:ext cx="4230862" cy="3041258"/>
          </a:xfrm>
          <a:prstGeom prst="rect">
            <a:avLst/>
          </a:prstGeom>
        </p:spPr>
      </p:pic>
      <p:pic>
        <p:nvPicPr>
          <p:cNvPr id="9" name="Picture 8" descr="James Dyson">
            <a:extLst>
              <a:ext uri="{FF2B5EF4-FFF2-40B4-BE49-F238E27FC236}">
                <a16:creationId xmlns:a16="http://schemas.microsoft.com/office/drawing/2014/main" id="{ECA2E9B9-1C6F-BD6C-C21F-5351309A0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02" y="4622479"/>
            <a:ext cx="880010" cy="1360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D223C-EA31-B117-C925-E52EC55DA57E}"/>
              </a:ext>
            </a:extLst>
          </p:cNvPr>
          <p:cNvSpPr txBox="1"/>
          <p:nvPr/>
        </p:nvSpPr>
        <p:spPr>
          <a:xfrm>
            <a:off x="1571730" y="5006008"/>
            <a:ext cx="4079735" cy="990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James Dyson</a:t>
            </a:r>
          </a:p>
          <a:p>
            <a:pPr>
              <a:lnSpc>
                <a:spcPts val="1650"/>
              </a:lnSpc>
            </a:pPr>
            <a:r>
              <a:rPr lang="en-US" sz="1200" dirty="0">
                <a:solidFill>
                  <a:srgbClr val="202124"/>
                </a:solidFill>
                <a:latin typeface="Roboto"/>
                <a:ea typeface="Roboto"/>
                <a:cs typeface="Roboto"/>
              </a:rPr>
              <a:t>British inventor, industrial designer and founder of the Dyson company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0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243</cp:revision>
  <dcterms:created xsi:type="dcterms:W3CDTF">2013-07-15T20:26:40Z</dcterms:created>
  <dcterms:modified xsi:type="dcterms:W3CDTF">2026-03-17T21:39:11Z</dcterms:modified>
</cp:coreProperties>
</file>